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58" y="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30ED4C-1621-06B4-1869-37E8C3153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4FC4CA-0746-A73E-AECE-0FBB8772D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F29C89-674D-9AEB-6AC0-83770D74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1ABB0B-229E-842E-23B6-FFFBA6E30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149BB9-4C8B-D3E2-2C2A-2110381B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62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56D8E-6501-5942-61C2-4392C010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B92547-4190-5CB7-3EF5-0BC82D0B2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7FE71D-B5E3-948A-4C8E-144A49DD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409464-BD07-39A8-8473-04A979F6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905B0A-DEA2-DB55-7187-6B2E9A58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2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DE3874E-555F-3786-5F36-B3048527B7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A03898-2235-2C62-1BC8-209AF6F043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540B47-FB39-C8CF-E9E1-B362E6B02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95CC9B-0288-88E7-ED42-CE41BFDB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9C48D8-9102-D929-4D3D-BB4F0345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02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61022F-74AB-259F-486C-FAFD5CCFA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F37DA9-8D1F-092D-03FA-C26557E05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3A0F1E-501B-F345-8C7F-6416FC8A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539031-E2D6-A954-DDAD-7D4557036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C9DAEA-9220-A0B2-23B4-BD0A338A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06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07D0F-B618-1D62-00CB-4F87A67E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3148C0-163E-01FB-DBA4-6F20A4A50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D4A9B7-0138-C8F8-185E-C5F83C07C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5D8691-AAE1-1C50-9F65-29C2E747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AA43C2-8808-DD97-DFAC-E1B327AF8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9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D07BBD-A250-DB17-82CC-0FB11CC23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6E9E02-DD9A-76C1-D47B-54FA033E2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FF086F-FA73-0360-485B-4C6F41522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5EE1C8-5CF0-887C-2B36-66F1148A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6E8D51-71CC-3B42-2852-6048287F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25AFD0-0E32-A8B3-75A0-61D9D5A4B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96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BA2BF-98D9-5A91-CE0F-518F38070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882848-D59D-38DF-6BE6-74DB5603E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6E91C43-CFA0-3A85-09C2-75AD26ACC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5B4357-BA50-00CF-C96D-8DB0C110D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3A81589-E2DE-86A9-0F73-05DB071BA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63181B-6B14-12ED-3E18-A533DC5D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37FEE5-7E77-A1BD-2297-E0A39A04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46E962A-0DAE-066D-1D0E-0AC5DF01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62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882F21-5B11-8F97-6F5A-B4013795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FD4315E-F1B9-0E21-5073-2569558B8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9811A1-79A9-3CA3-C1F4-D453222CF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F473AB-1D06-199A-8359-88299122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1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F62260-1AED-D5F4-BE4E-D1BE3F2FA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FD9D583-A35A-1FB2-17DD-78F95D41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F7349B-896A-10CB-78D6-8F721AF5D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91C548-1846-A447-61DD-AA687C27C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FAC245-886F-AC60-D7BE-330B6E503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E92849-9DC1-173A-C77C-D395EE4E3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E5029F-53B0-92CA-8FA3-119AF060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3F3601-1F52-1BB1-FB87-4C9779FF8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EF6571-6641-0E42-04E1-367CA151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09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3279F-53AA-A006-58BD-D6F67409D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A54BC4-8D02-67A9-426F-A8DD0CDEDD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3C6D18-0CEE-7058-5D66-2BC697782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FEA8A1-68AC-6ACF-2851-088D9CADC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E01D79-DA1A-3A27-21C0-BC6AC9F1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78BA5D-9ECF-C019-CD63-30F1CF91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13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54A3C1-5ED7-30CD-9910-B8223FE57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AAE961-60D0-FE3B-7B79-FB03AF555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B37B76-2A0B-1C18-7168-958120707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45BAA-44AE-4BFF-B549-AC45B534B4E9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AFB43C-CE75-E7A9-8F3A-1B5EDA3FA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EFE31-4928-E05C-0CB2-0B32C61BF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DE6C2-9F05-462C-82AD-9979C9D26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79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5778BD99-FA8C-41D6-3892-F7499597A075}"/>
              </a:ext>
            </a:extLst>
          </p:cNvPr>
          <p:cNvSpPr txBox="1">
            <a:spLocks/>
          </p:cNvSpPr>
          <p:nvPr/>
        </p:nvSpPr>
        <p:spPr>
          <a:xfrm>
            <a:off x="1676400" y="5588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第二回高齢者虐待防止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委員会 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89AA9838-F7C7-B867-F11A-B7EE1EC9F791}"/>
              </a:ext>
            </a:extLst>
          </p:cNvPr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14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　金曜日　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17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ソレイルミナーレ磯子栗木</a:t>
            </a:r>
          </a:p>
        </p:txBody>
      </p:sp>
    </p:spTree>
    <p:extLst>
      <p:ext uri="{BB962C8B-B14F-4D97-AF65-F5344CB8AC3E}">
        <p14:creationId xmlns:p14="http://schemas.microsoft.com/office/powerpoint/2010/main" val="56184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DEA2C-B754-5167-635A-42F3FC32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23" y="365125"/>
            <a:ext cx="11797259" cy="1325563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 </a:t>
            </a: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ネグレクト（介護放棄）に近づくグレーゾーン</a:t>
            </a:r>
            <a:endParaRPr kumimoji="1" lang="ja-JP" altLang="en-US" sz="4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A30037-C243-3405-AA2D-B394EA6074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62785" y="2551837"/>
            <a:ext cx="961133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訴えが多いため後回しにしてしまう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清潔・環境整備が「最低限」になっている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食事・水分摂取量への注意が薄れている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6E7C68F-3F18-E928-E086-FACC00AAF3DC}"/>
              </a:ext>
            </a:extLst>
          </p:cNvPr>
          <p:cNvSpPr txBox="1"/>
          <p:nvPr/>
        </p:nvSpPr>
        <p:spPr>
          <a:xfrm>
            <a:off x="2158584" y="5167312"/>
            <a:ext cx="8440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 </a:t>
            </a:r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忙しさが原因でもネグレクトに該当する可能性</a:t>
            </a:r>
            <a:endParaRPr kumimoji="1" lang="ja-JP" altLang="en-US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520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C1EB17-83E2-759A-2CC5-E56B40AD3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 職員側の状態によるグレーゾーン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01748E-0AA0-FBF9-CBA1-AB08B060F2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02698" y="2392005"/>
            <a:ext cx="818685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疲労やストレスが強く、対応が雑になる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特定のご利用者様に苦手意識が出ている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「あの人はこういう人」と決めつけている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613B99-FB8A-FB03-7444-94BD779E10CF}"/>
              </a:ext>
            </a:extLst>
          </p:cNvPr>
          <p:cNvSpPr txBox="1"/>
          <p:nvPr/>
        </p:nvSpPr>
        <p:spPr>
          <a:xfrm>
            <a:off x="3043003" y="4811843"/>
            <a:ext cx="7150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 </a:t>
            </a:r>
            <a:r>
              <a:rPr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職員を守る支援が必要なサイン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7306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711B9-C9DA-8DC7-3D9D-D6DE0218D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「判断の一言」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570E10-9445-E42F-139E-E874484E7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・「良かれと思って」でも、虐待になることがある</a:t>
            </a:r>
            <a:b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・迷った時点で、それはグレーゾーン</a:t>
            </a:r>
            <a:b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・一人で判断しないことが、虐待防止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E002E2-B60C-407B-AB0D-5687AC507DDC}"/>
              </a:ext>
            </a:extLst>
          </p:cNvPr>
          <p:cNvSpPr txBox="1"/>
          <p:nvPr/>
        </p:nvSpPr>
        <p:spPr>
          <a:xfrm>
            <a:off x="1603948" y="4512039"/>
            <a:ext cx="9953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グレーゾーンは「責められる場所」ではなく、</a:t>
            </a:r>
            <a:b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チームで立ち止まるためのサイン</a:t>
            </a: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です。</a:t>
            </a:r>
            <a:endParaRPr kumimoji="1" lang="ja-JP" altLang="en-US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259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CF3D1F-4080-22A1-A373-1B8009760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委員会の出席者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委員長　管理者 青木友香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出席者　青木友香　小林寛　伊東理沙　神前郁子　石塚まり子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城田順一</a:t>
            </a:r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7B4DE9D-D5DF-96BF-A60C-2220BD9F06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6187"/>
            <a:ext cx="967444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高齢者虐待防止委員会 勉強会（第2回）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副題：</a:t>
            </a:r>
            <a:r>
              <a:rPr kumimoji="0" lang="ja-JP" altLang="ja-JP" sz="4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「気づき・判断・行動を学ぶ」</a:t>
            </a:r>
            <a:endParaRPr kumimoji="0" lang="ja-JP" altLang="ja-JP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898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60CD37-EC59-393E-E01C-897091637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テーマ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A11E47-F8D2-0EEC-63A7-78D104CAD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「それ、どうする？」</a:t>
            </a:r>
            <a:b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― </a:t>
            </a: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気づいたときに迷わず行動できる職場へ </a:t>
            </a:r>
            <a:r>
              <a:rPr lang="en-US" altLang="ja-JP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―</a:t>
            </a:r>
            <a:endParaRPr kumimoji="1" lang="ja-JP" altLang="en-US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7779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20A1B8-2185-0B62-A54B-27386778E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0" cy="1325563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回の振り返り</a:t>
            </a: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高齢者虐待とは何か（定義）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A2ECE-40A0-2FF3-B5F2-F971622F4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65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歳以上の高齢者に対して、尊厳を損なう行為や、その権利を侵害する行為を指します。加害者に悪意があるかどうかは問われず、意図せず行った行為であっても虐待に該当する場合があります。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E80A4D-6D83-34FF-4521-34072D9EC41D}"/>
              </a:ext>
            </a:extLst>
          </p:cNvPr>
          <p:cNvSpPr txBox="1"/>
          <p:nvPr/>
        </p:nvSpPr>
        <p:spPr>
          <a:xfrm>
            <a:off x="838200" y="3297836"/>
            <a:ext cx="107791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身体的虐待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暴力や不適切な身体拘束など、身体に苦痛や傷害を与える行為です。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心理的虐待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怒鳴る、無視する、威圧的な言動など、精神的苦痛を与える行為です。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介護放棄・介護拒否（ネグレクト）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必要な介護や世話を行わず、生活環境や健康状態を悪化させる行為です。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経済的虐待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本人の財産や金銭を不当に使用・制限する行為です。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性的虐待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本人の意思に反した性的な行為や、それに類する行為です。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6975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CD1803-CE85-ED41-67C3-D33535462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24"/>
            <a:ext cx="10515600" cy="1325563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虐待は「発見」より「気づき」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A24865-4DD6-C47B-6C1B-C818928C3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0438"/>
            <a:ext cx="10515600" cy="4351338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多くの場合、虐待は突然発覚しない</a:t>
            </a: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小さな違和感の積み重ね</a:t>
            </a:r>
          </a:p>
          <a:p>
            <a:pPr marL="0" indent="0">
              <a:buNone/>
            </a:pPr>
            <a:endParaRPr lang="en-US" altLang="ja-JP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</a:t>
            </a:r>
            <a:endParaRPr lang="en-US" altLang="ja-JP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声かけが荒くなっている</a:t>
            </a: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介助が流れ作業になっている</a:t>
            </a: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特定の職員・ご利用者様の組み合わせで空気が重い</a:t>
            </a:r>
          </a:p>
          <a:p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6514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174DA2-A647-A2C7-3E8A-B4CE144D4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「これって虐待？」と迷う場面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5C61A4-D636-F200-5072-D55587389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グレーゾーン事例</a:t>
            </a:r>
            <a:endParaRPr lang="en-US" altLang="ja-JP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一見すると業務上やむを得ない対応に見えるが、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ご利用者様の尊厳・意思・権利が十分に守られていない可能性がある状態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を指します。</a:t>
            </a:r>
          </a:p>
          <a:p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481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AFC5BE-6FDC-9845-DD4B-A9940744D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2" y="365125"/>
            <a:ext cx="11143938" cy="1325563"/>
          </a:xfrm>
        </p:spPr>
        <p:txBody>
          <a:bodyPr>
            <a:normAutofit/>
          </a:bodyPr>
          <a:lstStyle/>
          <a:p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声かけ・コミュニケーションのグレーゾーン</a:t>
            </a:r>
            <a:endParaRPr kumimoji="1" lang="ja-JP" altLang="en-US" sz="4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D06DDA1-36C5-A214-1088-D99FFC6FCE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96" y="2685976"/>
            <a:ext cx="10649069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「何回も言ってますよね？」とつい強い口調になる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忙しくて返事だけし、目を合わせない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冗談のつもりで子ども扱いした話し方をする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聞こえている前で、ご利用者様のことを職員同士で話す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5FD5258-B15C-5E17-DFEC-0F7C9D6162DB}"/>
              </a:ext>
            </a:extLst>
          </p:cNvPr>
          <p:cNvSpPr txBox="1"/>
          <p:nvPr/>
        </p:nvSpPr>
        <p:spPr>
          <a:xfrm>
            <a:off x="2959308" y="5323484"/>
            <a:ext cx="8394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👉心理的虐待に近づく可能性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090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BF654C-0396-9707-7ABB-C43C2BAD5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 介助・ケア場面のグレーゾーン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FE9DF4-6746-F052-D35A-B91240FABD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9105" y="2817152"/>
            <a:ext cx="1103379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説明せずに立ち上がり介助を始める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「危ないから」と本人の意思確認を省く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時間優先で動作を急がせる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本人が嫌がっているが「いつものこと」と続行する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5BD178-D0A7-4723-B8A9-63C6A1781AE5}"/>
              </a:ext>
            </a:extLst>
          </p:cNvPr>
          <p:cNvSpPr txBox="1"/>
          <p:nvPr/>
        </p:nvSpPr>
        <p:spPr>
          <a:xfrm>
            <a:off x="2959308" y="5516380"/>
            <a:ext cx="8394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👉身体的・心理的虐待との境界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742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B0A04C-6B44-9A14-A652-00331DC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4207" cy="1325563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 選択・自己決定に関するグレーゾーン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8E1BF9-236F-3346-BC90-9BAFAA1BFE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7925" y="2194741"/>
            <a:ext cx="918713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服装や席を職員判断で決めている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本人に聞かず、家族の意向を優先している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「どうせ分からないだろう」と説明を省く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BDC5A2-CF38-8747-5CC2-C655674422A8}"/>
              </a:ext>
            </a:extLst>
          </p:cNvPr>
          <p:cNvSpPr txBox="1"/>
          <p:nvPr/>
        </p:nvSpPr>
        <p:spPr>
          <a:xfrm>
            <a:off x="1813810" y="4871803"/>
            <a:ext cx="8394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 </a:t>
            </a:r>
            <a:r>
              <a:rPr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尊厳侵害・権利侵害につながる可能性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4261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</Words>
  <Application>Microsoft Office PowerPoint</Application>
  <PresentationFormat>ワイド画面</PresentationFormat>
  <Paragraphs>62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BIZ UDゴシック</vt:lpstr>
      <vt:lpstr>游ゴシック</vt:lpstr>
      <vt:lpstr>游ゴシック Light</vt:lpstr>
      <vt:lpstr>Arial</vt:lpstr>
      <vt:lpstr>Office テーマ</vt:lpstr>
      <vt:lpstr>PowerPoint プレゼンテーション</vt:lpstr>
      <vt:lpstr>高齢者虐待防止委員会 勉強会（第2回） 副題：「気づき・判断・行動を学ぶ」</vt:lpstr>
      <vt:lpstr>テーマ</vt:lpstr>
      <vt:lpstr>第1回の振り返り 高齢者虐待とは何か（定義）</vt:lpstr>
      <vt:lpstr>虐待は「発見」より「気づき」</vt:lpstr>
      <vt:lpstr>「これって虐待？」と迷う場面</vt:lpstr>
      <vt:lpstr>① 声かけ・コミュニケーションのグレーゾーン</vt:lpstr>
      <vt:lpstr>② 介助・ケア場面のグレーゾーン</vt:lpstr>
      <vt:lpstr>③ 選択・自己決定に関するグレーゾーン</vt:lpstr>
      <vt:lpstr>④ ネグレクト（介護放棄）に近づくグレーゾーン</vt:lpstr>
      <vt:lpstr>⑤ 職員側の状態によるグレーゾーン</vt:lpstr>
      <vt:lpstr>「判断の一言」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順一 城田</dc:creator>
  <cp:lastModifiedBy>順一 城田</cp:lastModifiedBy>
  <cp:revision>1</cp:revision>
  <dcterms:created xsi:type="dcterms:W3CDTF">2026-01-21T06:00:03Z</dcterms:created>
  <dcterms:modified xsi:type="dcterms:W3CDTF">2026-01-21T06:00:28Z</dcterms:modified>
</cp:coreProperties>
</file>